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0"/>
  </p:notesMasterIdLst>
  <p:sldIdLst>
    <p:sldId id="257" r:id="rId2"/>
    <p:sldId id="259" r:id="rId3"/>
    <p:sldId id="279" r:id="rId4"/>
    <p:sldId id="295" r:id="rId5"/>
    <p:sldId id="260" r:id="rId6"/>
    <p:sldId id="290" r:id="rId7"/>
    <p:sldId id="258" r:id="rId8"/>
    <p:sldId id="291" r:id="rId9"/>
    <p:sldId id="266" r:id="rId10"/>
    <p:sldId id="288" r:id="rId11"/>
    <p:sldId id="300" r:id="rId12"/>
    <p:sldId id="294" r:id="rId13"/>
    <p:sldId id="272" r:id="rId14"/>
    <p:sldId id="298" r:id="rId15"/>
    <p:sldId id="289" r:id="rId16"/>
    <p:sldId id="270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041DBA-7B2A-4207-B23B-12B12910C2BE}" type="datetimeFigureOut">
              <a:rPr lang="en-US" smtClean="0"/>
              <a:pPr/>
              <a:t>5/16/2016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2F84C7-88FC-48A8-9156-7BBC53AF86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281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1C8DB-E4F8-4A78-A3E6-5C236456969C}" type="slidenum">
              <a:rPr lang="en-US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8947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1C8DB-E4F8-4A78-A3E6-5C236456969C}" type="slidenum">
              <a:rPr lang="en-US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8947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84DB2B6-FC47-41CD-9D9D-F60399FD9D5A}" type="datetimeFigureOut">
              <a:rPr lang="en-US" smtClean="0"/>
              <a:pPr/>
              <a:t>5/16/2016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0F9E38E-9D9A-416D-932E-5B6052E671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DB2B6-FC47-41CD-9D9D-F60399FD9D5A}" type="datetimeFigureOut">
              <a:rPr lang="en-US" smtClean="0"/>
              <a:pPr/>
              <a:t>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9E38E-9D9A-416D-932E-5B6052E671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DB2B6-FC47-41CD-9D9D-F60399FD9D5A}" type="datetimeFigureOut">
              <a:rPr lang="en-US" smtClean="0"/>
              <a:pPr/>
              <a:t>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9E38E-9D9A-416D-932E-5B6052E671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784DB2B6-FC47-41CD-9D9D-F60399FD9D5A}" type="datetimeFigureOut">
              <a:rPr lang="en-US" smtClean="0"/>
              <a:pPr/>
              <a:t>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9E38E-9D9A-416D-932E-5B6052E671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84DB2B6-FC47-41CD-9D9D-F60399FD9D5A}" type="datetimeFigureOut">
              <a:rPr lang="en-US" smtClean="0"/>
              <a:pPr/>
              <a:t>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0F9E38E-9D9A-416D-932E-5B6052E671F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84DB2B6-FC47-41CD-9D9D-F60399FD9D5A}" type="datetimeFigureOut">
              <a:rPr lang="en-US" smtClean="0"/>
              <a:pPr/>
              <a:t>5/16/2016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0F9E38E-9D9A-416D-932E-5B6052E671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784DB2B6-FC47-41CD-9D9D-F60399FD9D5A}" type="datetimeFigureOut">
              <a:rPr lang="en-US" smtClean="0"/>
              <a:pPr/>
              <a:t>5/16/2016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0F9E38E-9D9A-416D-932E-5B6052E671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DB2B6-FC47-41CD-9D9D-F60399FD9D5A}" type="datetimeFigureOut">
              <a:rPr lang="en-US" smtClean="0"/>
              <a:pPr/>
              <a:t>5/16/2016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9E38E-9D9A-416D-932E-5B6052E671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84DB2B6-FC47-41CD-9D9D-F60399FD9D5A}" type="datetimeFigureOut">
              <a:rPr lang="en-US" smtClean="0"/>
              <a:pPr/>
              <a:t>5/16/2016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0F9E38E-9D9A-416D-932E-5B6052E671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84DB2B6-FC47-41CD-9D9D-F60399FD9D5A}" type="datetimeFigureOut">
              <a:rPr lang="en-US" smtClean="0"/>
              <a:pPr/>
              <a:t>5/16/2016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0F9E38E-9D9A-416D-932E-5B6052E671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84DB2B6-FC47-41CD-9D9D-F60399FD9D5A}" type="datetimeFigureOut">
              <a:rPr lang="en-US" smtClean="0"/>
              <a:pPr/>
              <a:t>5/16/2016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0F9E38E-9D9A-416D-932E-5B6052E671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84DB2B6-FC47-41CD-9D9D-F60399FD9D5A}" type="datetimeFigureOut">
              <a:rPr lang="en-US" smtClean="0"/>
              <a:pPr/>
              <a:t>5/16/2016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0F9E38E-9D9A-416D-932E-5B6052E671F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"/>
            <a:lum/>
          </a:blip>
          <a:srcRect/>
          <a:stretch>
            <a:fillRect t="5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/>
            <a:r>
              <a:rPr lang="en-US" sz="7300" b="1" dirty="0" smtClean="0"/>
              <a:t/>
            </a:r>
            <a:br>
              <a:rPr lang="en-US" sz="7300" b="1" dirty="0" smtClean="0"/>
            </a:br>
            <a:r>
              <a:rPr lang="en-US" sz="5400" b="1" dirty="0" smtClean="0">
                <a:solidFill>
                  <a:srgbClr val="00B0F0"/>
                </a:solidFill>
                <a:latin typeface="Arial Black" pitchFamily="34" charset="0"/>
              </a:rPr>
              <a:t>STATE OF TEXAS</a:t>
            </a:r>
            <a:br>
              <a:rPr lang="en-US" sz="5400" b="1" dirty="0" smtClean="0">
                <a:solidFill>
                  <a:srgbClr val="00B0F0"/>
                </a:solidFill>
                <a:latin typeface="Arial Black" pitchFamily="34" charset="0"/>
              </a:rPr>
            </a:br>
            <a:r>
              <a:rPr lang="en-US" sz="5400" b="1" dirty="0" smtClean="0">
                <a:solidFill>
                  <a:srgbClr val="00B0F0"/>
                </a:solidFill>
                <a:latin typeface="Arial Black" pitchFamily="34" charset="0"/>
              </a:rPr>
              <a:t>v</a:t>
            </a:r>
            <a:br>
              <a:rPr lang="en-US" sz="5400" b="1" dirty="0" smtClean="0">
                <a:solidFill>
                  <a:srgbClr val="00B0F0"/>
                </a:solidFill>
                <a:latin typeface="Arial Black" pitchFamily="34" charset="0"/>
              </a:rPr>
            </a:br>
            <a:r>
              <a:rPr lang="en-US" sz="5400" b="1" dirty="0" smtClean="0">
                <a:solidFill>
                  <a:srgbClr val="00B0F0"/>
                </a:solidFill>
                <a:latin typeface="Arial Black" pitchFamily="34" charset="0"/>
              </a:rPr>
              <a:t>WILLIAM BITNER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H="1">
            <a:off x="8686799" y="5867400"/>
            <a:ext cx="45719" cy="258763"/>
          </a:xfrm>
        </p:spPr>
        <p:txBody>
          <a:bodyPr>
            <a:normAutofit fontScale="40000" lnSpcReduction="20000"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8800" b="1" dirty="0" smtClean="0"/>
              <a:t>UNDER a 0.08</a:t>
            </a:r>
            <a:endParaRPr lang="en-US" sz="88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HOME   or    JAIL??</a:t>
            </a:r>
          </a:p>
          <a:p>
            <a:endParaRPr lang="en-US" dirty="0"/>
          </a:p>
          <a:p>
            <a:r>
              <a:rPr lang="en-US" dirty="0" smtClean="0"/>
              <a:t>NOT GUILTY   or   GUILTY??</a:t>
            </a:r>
          </a:p>
          <a:p>
            <a:endParaRPr lang="en-US" dirty="0" smtClean="0"/>
          </a:p>
          <a:p>
            <a:r>
              <a:rPr lang="en-US" dirty="0" smtClean="0"/>
              <a:t>Government Resources/ Tax Dollars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14930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14399" y="1524000"/>
            <a:ext cx="10030282" cy="42672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19400" y="4114800"/>
            <a:ext cx="34544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6510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5400" b="1"/>
              <a:t>AT THE </a:t>
            </a:r>
            <a:r>
              <a:rPr lang="en-US" sz="5400" b="1" u="sng"/>
              <a:t>TIME OF DRIVING</a:t>
            </a:r>
            <a:endParaRPr lang="en-US" sz="54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Retrograde </a:t>
            </a:r>
            <a:r>
              <a:rPr lang="en-US" u="sng" dirty="0" smtClean="0"/>
              <a:t>Extrapolation</a:t>
            </a:r>
            <a:endParaRPr lang="en-US" u="sng" dirty="0"/>
          </a:p>
          <a:p>
            <a:r>
              <a:rPr lang="en-US" dirty="0"/>
              <a:t>Factors that Can Affect This</a:t>
            </a:r>
            <a:r>
              <a:rPr lang="en-US" dirty="0" smtClean="0"/>
              <a:t>?</a:t>
            </a:r>
          </a:p>
          <a:p>
            <a:pPr lvl="1"/>
            <a:r>
              <a:rPr lang="en-US" u="sng" dirty="0" smtClean="0"/>
              <a:t>Person</a:t>
            </a:r>
            <a:r>
              <a:rPr lang="en-US" dirty="0" smtClean="0"/>
              <a:t>: Height, Weight, Gender, BMI</a:t>
            </a:r>
          </a:p>
          <a:p>
            <a:pPr lvl="1"/>
            <a:r>
              <a:rPr lang="en-US" u="sng" dirty="0" smtClean="0"/>
              <a:t>Eating</a:t>
            </a:r>
            <a:r>
              <a:rPr lang="en-US" dirty="0" smtClean="0"/>
              <a:t>: Amount, Type, Time</a:t>
            </a:r>
          </a:p>
          <a:p>
            <a:pPr lvl="1"/>
            <a:r>
              <a:rPr lang="en-US" u="sng" dirty="0" smtClean="0"/>
              <a:t>Drinking</a:t>
            </a:r>
            <a:r>
              <a:rPr lang="en-US" dirty="0" smtClean="0"/>
              <a:t>: Size, Number, Rate, First, Last, History of Drinking that Night and Social, Family Drinking Patterns, Liver, Kidneys, Metabolism, Hydration Level, Diet, </a:t>
            </a:r>
            <a:r>
              <a:rPr lang="en-US" dirty="0" err="1" smtClean="0"/>
              <a:t>Hematocrit</a:t>
            </a:r>
            <a:r>
              <a:rPr lang="en-US" dirty="0" smtClean="0"/>
              <a:t> level, Absorption, Distribution, Elimination rates, Stress, etc…</a:t>
            </a:r>
          </a:p>
        </p:txBody>
      </p:sp>
    </p:spTree>
    <p:extLst>
      <p:ext uri="{BB962C8B-B14F-4D97-AF65-F5344CB8AC3E}">
        <p14:creationId xmlns:p14="http://schemas.microsoft.com/office/powerpoint/2010/main" xmlns="" val="2014930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b="1" dirty="0" smtClean="0"/>
              <a:t>PRESUMPTION OF INNOCENCE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854608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1000" dirty="0" smtClean="0"/>
              <a:t>INNOCENT						  			         GUILTY</a:t>
            </a:r>
          </a:p>
        </p:txBody>
      </p:sp>
      <p:pic>
        <p:nvPicPr>
          <p:cNvPr id="4" name="Picture 3" descr="Scale zer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18065"/>
            <a:ext cx="9144000" cy="36218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16608"/>
          </a:xfrm>
        </p:spPr>
        <p:txBody>
          <a:bodyPr>
            <a:noAutofit/>
          </a:bodyPr>
          <a:lstStyle/>
          <a:p>
            <a:pPr marL="64008" indent="0" algn="ctr">
              <a:buNone/>
            </a:pPr>
            <a:r>
              <a:rPr lang="en-US" sz="8800" dirty="0" smtClean="0"/>
              <a:t>ASSUME</a:t>
            </a:r>
          </a:p>
          <a:p>
            <a:pPr marL="64008" indent="0" algn="ctr">
              <a:buNone/>
            </a:pPr>
            <a:r>
              <a:rPr lang="en-US" sz="8800" dirty="0" smtClean="0"/>
              <a:t>v.</a:t>
            </a:r>
          </a:p>
          <a:p>
            <a:pPr marL="64008" indent="0" algn="ctr">
              <a:buNone/>
            </a:pPr>
            <a:r>
              <a:rPr lang="en-US" sz="8800" dirty="0" smtClean="0"/>
              <a:t>PRESUME</a:t>
            </a:r>
            <a:endParaRPr lang="en-US" sz="8800" dirty="0"/>
          </a:p>
        </p:txBody>
      </p:sp>
    </p:spTree>
    <p:extLst>
      <p:ext uri="{BB962C8B-B14F-4D97-AF65-F5344CB8AC3E}">
        <p14:creationId xmlns="" xmlns:p14="http://schemas.microsoft.com/office/powerpoint/2010/main" val="261191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b="1" dirty="0" smtClean="0"/>
              <a:t>PRESUMPTION OF INNOCENCE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854608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z="10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5000" y="1752600"/>
            <a:ext cx="4857750" cy="4857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7600" y="2209800"/>
            <a:ext cx="1371600" cy="66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368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burden-of-proof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60405" y="228600"/>
            <a:ext cx="9575771" cy="60737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8800" b="1" dirty="0" smtClean="0"/>
              <a:t>JURY SERVICE</a:t>
            </a:r>
            <a:endParaRPr lang="en-US" sz="8800" b="1" dirty="0"/>
          </a:p>
        </p:txBody>
      </p:sp>
      <p:pic>
        <p:nvPicPr>
          <p:cNvPr id="4" name="Content Placeholder 3" descr="empty jury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3962401"/>
            <a:ext cx="7147880" cy="2895600"/>
          </a:xfrm>
        </p:spPr>
      </p:pic>
      <p:pic>
        <p:nvPicPr>
          <p:cNvPr id="5" name="Picture 4" descr="gav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0" y="1981200"/>
            <a:ext cx="2971800" cy="1875817"/>
          </a:xfrm>
          <a:prstGeom prst="rect">
            <a:avLst/>
          </a:prstGeom>
        </p:spPr>
      </p:pic>
      <p:pic>
        <p:nvPicPr>
          <p:cNvPr id="6" name="Picture 5" descr="Jur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3000" y="1981200"/>
            <a:ext cx="3200400" cy="1920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/>
            <a:r>
              <a:rPr lang="en-US" sz="7300" b="1" dirty="0" smtClean="0"/>
              <a:t/>
            </a:r>
            <a:br>
              <a:rPr lang="en-US" sz="7300" b="1" dirty="0" smtClean="0"/>
            </a:br>
            <a:r>
              <a:rPr lang="en-US" sz="9600" b="1" dirty="0" smtClean="0">
                <a:solidFill>
                  <a:srgbClr val="00B0F0"/>
                </a:solidFill>
                <a:latin typeface="Arial Black" pitchFamily="34" charset="0"/>
              </a:rPr>
              <a:t>THANK YOU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H="1">
            <a:off x="8686799" y="5867400"/>
            <a:ext cx="45719" cy="258763"/>
          </a:xfrm>
        </p:spPr>
        <p:txBody>
          <a:bodyPr>
            <a:normAutofit fontScale="40000" lnSpcReduction="20000"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b="1" dirty="0" smtClean="0"/>
              <a:t>DRINKING</a:t>
            </a:r>
            <a:endParaRPr lang="en-US" sz="9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Drink, Drive, Go to Jail</a:t>
            </a:r>
          </a:p>
          <a:p>
            <a:r>
              <a:rPr lang="en-US" sz="2400" dirty="0" smtClean="0"/>
              <a:t>Drive Sober or Get Pulled Over</a:t>
            </a:r>
          </a:p>
          <a:p>
            <a:r>
              <a:rPr lang="en-US" sz="2400" dirty="0" smtClean="0"/>
              <a:t>Going Out Tonight, So Are We</a:t>
            </a:r>
            <a:endParaRPr lang="en-US" sz="2400" dirty="0"/>
          </a:p>
        </p:txBody>
      </p:sp>
      <p:pic>
        <p:nvPicPr>
          <p:cNvPr id="5" name="Picture 4" descr="drivesober11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3886200"/>
            <a:ext cx="4457700" cy="2971800"/>
          </a:xfrm>
          <a:prstGeom prst="rect">
            <a:avLst/>
          </a:prstGeom>
        </p:spPr>
      </p:pic>
      <p:pic>
        <p:nvPicPr>
          <p:cNvPr id="7" name="Picture 6" descr="Drink Drive Billboar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3657600"/>
            <a:ext cx="4267200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Going Ou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47220" y="3032125"/>
            <a:ext cx="5796780" cy="3825875"/>
          </a:xfrm>
        </p:spPr>
      </p:pic>
      <p:pic>
        <p:nvPicPr>
          <p:cNvPr id="5" name="Picture 4" descr="MSP-Drive-Sober-or-Get-Pulled-Ov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043333" cy="2895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/>
              <a:t>WHAT ELSE CAN AFFECT?</a:t>
            </a:r>
            <a:endParaRPr lang="en-US" sz="48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Weather?</a:t>
            </a:r>
          </a:p>
          <a:p>
            <a:endParaRPr lang="en-US" dirty="0" smtClean="0"/>
          </a:p>
          <a:p>
            <a:r>
              <a:rPr lang="en-US" dirty="0" smtClean="0"/>
              <a:t>Lighting?</a:t>
            </a:r>
          </a:p>
          <a:p>
            <a:endParaRPr lang="en-US" dirty="0"/>
          </a:p>
        </p:txBody>
      </p:sp>
      <p:pic>
        <p:nvPicPr>
          <p:cNvPr id="7" name="Picture 6" descr="rainy driv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676400"/>
            <a:ext cx="8322733" cy="4681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dark rain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676400"/>
            <a:ext cx="8864600" cy="4986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124200"/>
          </a:xfrm>
        </p:spPr>
        <p:txBody>
          <a:bodyPr>
            <a:normAutofit/>
          </a:bodyPr>
          <a:lstStyle/>
          <a:p>
            <a:r>
              <a:rPr lang="en-US" sz="6000" b="1" u="sng" dirty="0" smtClean="0"/>
              <a:t>NOT</a:t>
            </a:r>
            <a:r>
              <a:rPr lang="en-US" b="1" dirty="0" smtClean="0"/>
              <a:t> ILLEGAL TO DRINK AND THEN DRIVE; as long as you’re </a:t>
            </a:r>
            <a:r>
              <a:rPr lang="en-US" sz="5400" b="1" u="sng" dirty="0" smtClean="0"/>
              <a:t>NOT</a:t>
            </a:r>
            <a:r>
              <a:rPr lang="en-US" b="1" dirty="0" smtClean="0"/>
              <a:t> intoxicated</a:t>
            </a:r>
            <a:endParaRPr lang="en-US" b="1" dirty="0"/>
          </a:p>
        </p:txBody>
      </p:sp>
      <p:pic>
        <p:nvPicPr>
          <p:cNvPr id="4" name="Content Placeholder 3" descr="Lupe Tortill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72753" y="3657600"/>
            <a:ext cx="5271247" cy="3200400"/>
          </a:xfrm>
        </p:spPr>
      </p:pic>
      <p:pic>
        <p:nvPicPr>
          <p:cNvPr id="5" name="Picture 4" descr="Lupe Mar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3657600"/>
            <a:ext cx="3200400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609600"/>
            <a:ext cx="6781800" cy="16985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/>
              <a:t>BUT WHO STILL BELIEVES?</a:t>
            </a:r>
            <a:endParaRPr lang="en-US" sz="4000" dirty="0"/>
          </a:p>
        </p:txBody>
      </p:sp>
      <p:pic>
        <p:nvPicPr>
          <p:cNvPr id="4" name="Picture 3" descr="dont-drink-and-drive-sign-k-86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1752600"/>
            <a:ext cx="4191000" cy="419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/>
              <a:t>DRINKING PATTERNS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sz="5700" b="1" dirty="0" smtClean="0"/>
              <a:t>A.	REGULARLY</a:t>
            </a:r>
          </a:p>
          <a:p>
            <a:pPr>
              <a:buNone/>
            </a:pPr>
            <a:endParaRPr lang="en-US" sz="3200" b="1" dirty="0" smtClean="0"/>
          </a:p>
          <a:p>
            <a:pPr>
              <a:buNone/>
            </a:pPr>
            <a:r>
              <a:rPr lang="en-US" sz="3200" b="1" dirty="0" smtClean="0"/>
              <a:t>	</a:t>
            </a:r>
            <a:r>
              <a:rPr lang="en-US" sz="5700" b="1" dirty="0" smtClean="0"/>
              <a:t>B.		OCCASIONALLY</a:t>
            </a:r>
          </a:p>
          <a:p>
            <a:pPr>
              <a:buNone/>
            </a:pPr>
            <a:endParaRPr lang="en-US" sz="3200" b="1" dirty="0" smtClean="0"/>
          </a:p>
          <a:p>
            <a:pPr>
              <a:buNone/>
            </a:pPr>
            <a:r>
              <a:rPr lang="en-US" sz="3200" b="1" dirty="0"/>
              <a:t>	</a:t>
            </a:r>
            <a:r>
              <a:rPr lang="en-US" sz="5700" b="1" dirty="0" smtClean="0"/>
              <a:t>C.	RARELY</a:t>
            </a:r>
          </a:p>
          <a:p>
            <a:pPr>
              <a:buNone/>
            </a:pPr>
            <a:endParaRPr lang="en-US" sz="3200" b="1" dirty="0" smtClean="0"/>
          </a:p>
          <a:p>
            <a:pPr>
              <a:buNone/>
            </a:pPr>
            <a:r>
              <a:rPr lang="en-US" sz="3200" b="1" dirty="0"/>
              <a:t>	</a:t>
            </a:r>
            <a:r>
              <a:rPr lang="en-US" sz="5700" b="1" dirty="0" smtClean="0"/>
              <a:t>D.	NEVER</a:t>
            </a:r>
          </a:p>
          <a:p>
            <a:pPr>
              <a:buNone/>
            </a:pPr>
            <a:endParaRPr lang="en-US" sz="3200" b="1" dirty="0" smtClean="0"/>
          </a:p>
          <a:p>
            <a:pPr>
              <a:buNone/>
            </a:pPr>
            <a:r>
              <a:rPr lang="en-US" sz="3200" b="1" dirty="0"/>
              <a:t>	</a:t>
            </a:r>
            <a:r>
              <a:rPr lang="en-US" sz="5700" b="1" dirty="0" smtClean="0"/>
              <a:t>E.		NOT ANY MORE</a:t>
            </a:r>
            <a:endParaRPr lang="en-US" sz="57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8800" b="1" dirty="0" smtClean="0"/>
              <a:t>ALCOHOL</a:t>
            </a:r>
            <a:endParaRPr lang="en-US" sz="8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MEMBER OF MADD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MEMBER OF AA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STRONGLY AGREE WITH “NO REFUSAL” WEEKENDS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983163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ALCOHOLISM IN FAMILY</a:t>
            </a:r>
          </a:p>
          <a:p>
            <a:endParaRPr lang="en-US" dirty="0" smtClean="0"/>
          </a:p>
          <a:p>
            <a:r>
              <a:rPr lang="en-US" dirty="0" smtClean="0"/>
              <a:t>NO ALCOHOL IN HOME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INJURED/VICTIM OF ALCOHOL RELATED CRIME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/>
              <a:t>RELATED TO?</a:t>
            </a:r>
            <a:endParaRPr lang="en-US" sz="6000" b="1" dirty="0"/>
          </a:p>
        </p:txBody>
      </p:sp>
      <p:pic>
        <p:nvPicPr>
          <p:cNvPr id="6" name="Content Placeholder 5" descr="police_badg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2209800"/>
            <a:ext cx="3330575" cy="3330575"/>
          </a:xfrm>
        </p:spPr>
      </p:pic>
      <p:pic>
        <p:nvPicPr>
          <p:cNvPr id="7" name="Picture 6" descr="HCDA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2209800"/>
            <a:ext cx="365760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259</TotalTime>
  <Words>186</Words>
  <Application>Microsoft Office PowerPoint</Application>
  <PresentationFormat>On-screen Show (4:3)</PresentationFormat>
  <Paragraphs>72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Verve</vt:lpstr>
      <vt:lpstr> STATE OF TEXAS v WILLIAM BITNER  </vt:lpstr>
      <vt:lpstr>DRINKING</vt:lpstr>
      <vt:lpstr>Slide 3</vt:lpstr>
      <vt:lpstr>WHAT ELSE CAN AFFECT?</vt:lpstr>
      <vt:lpstr>NOT ILLEGAL TO DRINK AND THEN DRIVE; as long as you’re NOT intoxicated</vt:lpstr>
      <vt:lpstr> </vt:lpstr>
      <vt:lpstr>DRINKING PATTERNS</vt:lpstr>
      <vt:lpstr>ALCOHOL</vt:lpstr>
      <vt:lpstr>RELATED TO?</vt:lpstr>
      <vt:lpstr>UNDER a 0.08</vt:lpstr>
      <vt:lpstr>Slide 11</vt:lpstr>
      <vt:lpstr>AT THE TIME OF DRIVING</vt:lpstr>
      <vt:lpstr>PRESUMPTION OF INNOCENCE</vt:lpstr>
      <vt:lpstr>Slide 14</vt:lpstr>
      <vt:lpstr>PRESUMPTION OF INNOCENCE</vt:lpstr>
      <vt:lpstr>Slide 16</vt:lpstr>
      <vt:lpstr>JURY SERVICE</vt:lpstr>
      <vt:lpstr> THANK YOU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MarkThiessen</dc:creator>
  <cp:lastModifiedBy>Mark Thiessen</cp:lastModifiedBy>
  <cp:revision>37</cp:revision>
  <dcterms:created xsi:type="dcterms:W3CDTF">2015-09-23T20:09:44Z</dcterms:created>
  <dcterms:modified xsi:type="dcterms:W3CDTF">2016-05-17T03:07:28Z</dcterms:modified>
</cp:coreProperties>
</file>